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49"/>
  </p:notesMasterIdLst>
  <p:sldIdLst>
    <p:sldId id="444" r:id="rId2"/>
    <p:sldId id="634" r:id="rId3"/>
    <p:sldId id="847" r:id="rId4"/>
    <p:sldId id="739" r:id="rId5"/>
    <p:sldId id="846" r:id="rId6"/>
    <p:sldId id="848" r:id="rId7"/>
    <p:sldId id="742" r:id="rId8"/>
    <p:sldId id="849" r:id="rId9"/>
    <p:sldId id="851" r:id="rId10"/>
    <p:sldId id="852" r:id="rId11"/>
    <p:sldId id="799" r:id="rId12"/>
    <p:sldId id="857" r:id="rId13"/>
    <p:sldId id="855" r:id="rId14"/>
    <p:sldId id="854" r:id="rId15"/>
    <p:sldId id="858" r:id="rId16"/>
    <p:sldId id="853" r:id="rId17"/>
    <p:sldId id="802" r:id="rId18"/>
    <p:sldId id="859" r:id="rId19"/>
    <p:sldId id="811" r:id="rId20"/>
    <p:sldId id="826" r:id="rId21"/>
    <p:sldId id="828" r:id="rId22"/>
    <p:sldId id="861" r:id="rId23"/>
    <p:sldId id="862" r:id="rId24"/>
    <p:sldId id="864" r:id="rId25"/>
    <p:sldId id="865" r:id="rId26"/>
    <p:sldId id="831" r:id="rId27"/>
    <p:sldId id="844" r:id="rId28"/>
    <p:sldId id="877" r:id="rId29"/>
    <p:sldId id="635" r:id="rId30"/>
    <p:sldId id="762" r:id="rId31"/>
    <p:sldId id="765" r:id="rId32"/>
    <p:sldId id="766" r:id="rId33"/>
    <p:sldId id="764" r:id="rId34"/>
    <p:sldId id="770" r:id="rId35"/>
    <p:sldId id="771" r:id="rId36"/>
    <p:sldId id="772" r:id="rId37"/>
    <p:sldId id="773" r:id="rId38"/>
    <p:sldId id="774" r:id="rId39"/>
    <p:sldId id="775" r:id="rId40"/>
    <p:sldId id="776" r:id="rId41"/>
    <p:sldId id="777" r:id="rId42"/>
    <p:sldId id="778" r:id="rId43"/>
    <p:sldId id="780" r:id="rId44"/>
    <p:sldId id="761" r:id="rId45"/>
    <p:sldId id="878" r:id="rId46"/>
    <p:sldId id="879" r:id="rId47"/>
    <p:sldId id="880" r:id="rId4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A000"/>
    <a:srgbClr val="006600"/>
    <a:srgbClr val="FF3300"/>
    <a:srgbClr val="FF0000"/>
    <a:srgbClr val="CCFFFF"/>
    <a:srgbClr val="0066FF"/>
    <a:srgbClr val="66FFCC"/>
    <a:srgbClr val="FFFF00"/>
    <a:srgbClr val="EFABEF"/>
    <a:srgbClr val="9BDE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96" autoAdjust="0"/>
  </p:normalViewPr>
  <p:slideViewPr>
    <p:cSldViewPr>
      <p:cViewPr varScale="1">
        <p:scale>
          <a:sx n="67" d="100"/>
          <a:sy n="67" d="100"/>
        </p:scale>
        <p:origin x="-11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1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46DB3C-10D8-446E-9BE4-013B3E434D3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41BAF25-137D-416A-BF8F-F3E82BC64736}">
      <dgm:prSet phldrT="[文本]"/>
      <dgm:sp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</dgm:spPr>
      <dgm:t>
        <a:bodyPr/>
        <a:lstStyle/>
        <a:p>
          <a:r>
            <a:rPr lang="zh-CN" altLang="en-US" b="1" dirty="0" smtClean="0"/>
            <a:t>品种增多要求提高</a:t>
          </a:r>
          <a:endParaRPr lang="zh-CN" altLang="en-US" b="1" dirty="0"/>
        </a:p>
      </dgm:t>
    </dgm:pt>
    <dgm:pt modelId="{FA2CFD25-9FF3-4C83-BBA0-86C4BB9ADC00}" type="parTrans" cxnId="{856B0177-DDEC-4F90-BC52-286BB77EC2CC}">
      <dgm:prSet/>
      <dgm:spPr/>
      <dgm:t>
        <a:bodyPr/>
        <a:lstStyle/>
        <a:p>
          <a:endParaRPr lang="zh-CN" altLang="en-US"/>
        </a:p>
      </dgm:t>
    </dgm:pt>
    <dgm:pt modelId="{D8B9A6A9-42F2-4068-A901-9F54A5DEA734}" type="sibTrans" cxnId="{856B0177-DDEC-4F90-BC52-286BB77EC2CC}">
      <dgm:prSet/>
      <dgm:spPr/>
      <dgm:t>
        <a:bodyPr/>
        <a:lstStyle/>
        <a:p>
          <a:endParaRPr lang="zh-CN" altLang="en-US"/>
        </a:p>
      </dgm:t>
    </dgm:pt>
    <dgm:pt modelId="{4A270636-2FE1-4D40-AB14-E985F90819ED}">
      <dgm:prSet phldrT="[文本]"/>
      <dgm:spPr>
        <a:solidFill>
          <a:srgbClr val="FF0000"/>
        </a:solidFill>
      </dgm:spPr>
      <dgm:t>
        <a:bodyPr/>
        <a:lstStyle/>
        <a:p>
          <a:r>
            <a:rPr lang="zh-CN" altLang="en-US" b="1" dirty="0" smtClean="0"/>
            <a:t>人类涉足空间增大</a:t>
          </a:r>
          <a:endParaRPr lang="zh-CN" altLang="en-US" b="1" dirty="0"/>
        </a:p>
      </dgm:t>
    </dgm:pt>
    <dgm:pt modelId="{ED7BD09C-A6B3-43A6-A953-DBF5E39A9205}" type="parTrans" cxnId="{E66D35A7-7465-4ED3-8CBD-51C2325CC68C}">
      <dgm:prSet/>
      <dgm:spPr/>
      <dgm:t>
        <a:bodyPr/>
        <a:lstStyle/>
        <a:p>
          <a:endParaRPr lang="zh-CN" altLang="en-US"/>
        </a:p>
      </dgm:t>
    </dgm:pt>
    <dgm:pt modelId="{36E3D340-AEEE-49F6-BB2F-98F6EF0A5BCD}" type="sibTrans" cxnId="{E66D35A7-7465-4ED3-8CBD-51C2325CC68C}">
      <dgm:prSet/>
      <dgm:spPr/>
      <dgm:t>
        <a:bodyPr/>
        <a:lstStyle/>
        <a:p>
          <a:endParaRPr lang="zh-CN" altLang="en-US"/>
        </a:p>
      </dgm:t>
    </dgm:pt>
    <dgm:pt modelId="{EEAD1E49-C6EA-4959-B224-8E6A8BE1E5EE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b="1" dirty="0" smtClean="0"/>
            <a:t>涉及危险因素增多</a:t>
          </a:r>
          <a:endParaRPr lang="zh-CN" altLang="en-US" b="1" dirty="0"/>
        </a:p>
      </dgm:t>
    </dgm:pt>
    <dgm:pt modelId="{1CCAD740-D054-4D16-80F6-08B2DE00B0E4}" type="parTrans" cxnId="{CE5A649A-4087-4730-B5CB-2E80962023D6}">
      <dgm:prSet/>
      <dgm:spPr/>
      <dgm:t>
        <a:bodyPr/>
        <a:lstStyle/>
        <a:p>
          <a:endParaRPr lang="zh-CN" altLang="en-US"/>
        </a:p>
      </dgm:t>
    </dgm:pt>
    <dgm:pt modelId="{FAAD909F-7C85-407C-9B37-00F7798E492A}" type="sibTrans" cxnId="{CE5A649A-4087-4730-B5CB-2E80962023D6}">
      <dgm:prSet/>
      <dgm:spPr/>
      <dgm:t>
        <a:bodyPr/>
        <a:lstStyle/>
        <a:p>
          <a:endParaRPr lang="zh-CN" altLang="en-US"/>
        </a:p>
      </dgm:t>
    </dgm:pt>
    <dgm:pt modelId="{94F1A16B-4027-4B8F-BCE7-042F59BE2E72}">
      <dgm:prSet phldrT="[文本]"/>
      <dgm:spPr>
        <a:solidFill>
          <a:srgbClr val="D2A000"/>
        </a:solidFill>
      </dgm:spPr>
      <dgm:t>
        <a:bodyPr/>
        <a:lstStyle/>
        <a:p>
          <a:r>
            <a:rPr lang="en-US" altLang="zh-CN" b="1" dirty="0" smtClean="0"/>
            <a:t>“</a:t>
          </a:r>
          <a:r>
            <a:rPr lang="zh-CN" altLang="en-US" b="1" dirty="0" smtClean="0"/>
            <a:t>以人为本</a:t>
          </a:r>
          <a:r>
            <a:rPr lang="en-US" altLang="zh-CN" b="1" dirty="0" smtClean="0"/>
            <a:t>”</a:t>
          </a:r>
          <a:endParaRPr lang="zh-CN" altLang="en-US" b="1" dirty="0"/>
        </a:p>
      </dgm:t>
    </dgm:pt>
    <dgm:pt modelId="{81FABE79-5232-49FB-BE8E-58E8E72E1E56}" type="parTrans" cxnId="{443ABA5F-1B43-4F73-9025-8269AE10F885}">
      <dgm:prSet/>
      <dgm:spPr/>
      <dgm:t>
        <a:bodyPr/>
        <a:lstStyle/>
        <a:p>
          <a:endParaRPr lang="zh-CN" altLang="en-US"/>
        </a:p>
      </dgm:t>
    </dgm:pt>
    <dgm:pt modelId="{E7D55796-9099-4FC3-906C-B51AB1AAF316}" type="sibTrans" cxnId="{443ABA5F-1B43-4F73-9025-8269AE10F885}">
      <dgm:prSet/>
      <dgm:spPr/>
      <dgm:t>
        <a:bodyPr/>
        <a:lstStyle/>
        <a:p>
          <a:endParaRPr lang="zh-CN" altLang="en-US"/>
        </a:p>
      </dgm:t>
    </dgm:pt>
    <dgm:pt modelId="{FF739B09-6386-46C6-957B-BC4D841F9F08}">
      <dgm:prSet/>
      <dgm:spPr>
        <a:solidFill>
          <a:srgbClr val="006600"/>
        </a:solidFill>
        <a:scene3d>
          <a:camera prst="orthographicFront"/>
          <a:lightRig rig="threePt" dir="t"/>
        </a:scene3d>
        <a:sp3d extrusionH="76200">
          <a:bevelT/>
          <a:extrusionClr>
            <a:srgbClr val="C00000"/>
          </a:extrusionClr>
        </a:sp3d>
      </dgm:spPr>
      <dgm:t>
        <a:bodyPr/>
        <a:lstStyle/>
        <a:p>
          <a:r>
            <a:rPr lang="zh-CN" altLang="en-US" b="1" dirty="0" smtClean="0"/>
            <a:t>对危险因素的认识加强</a:t>
          </a:r>
          <a:endParaRPr lang="zh-CN" altLang="en-US" b="1" dirty="0"/>
        </a:p>
      </dgm:t>
    </dgm:pt>
    <dgm:pt modelId="{010C1ED3-3F7F-4B9B-808D-C86673738B85}" type="parTrans" cxnId="{612271AE-CCD8-4B3E-8528-4B7C96D88A38}">
      <dgm:prSet/>
      <dgm:spPr/>
      <dgm:t>
        <a:bodyPr/>
        <a:lstStyle/>
        <a:p>
          <a:endParaRPr lang="zh-CN" altLang="en-US"/>
        </a:p>
      </dgm:t>
    </dgm:pt>
    <dgm:pt modelId="{F9197124-1771-44BA-BC5F-D6EF783E3EE7}" type="sibTrans" cxnId="{612271AE-CCD8-4B3E-8528-4B7C96D88A38}">
      <dgm:prSet/>
      <dgm:spPr/>
      <dgm:t>
        <a:bodyPr/>
        <a:lstStyle/>
        <a:p>
          <a:endParaRPr lang="zh-CN" altLang="en-US"/>
        </a:p>
      </dgm:t>
    </dgm:pt>
    <dgm:pt modelId="{F19D2620-35F4-42CF-8804-75992ED83F1D}" type="pres">
      <dgm:prSet presAssocID="{4346DB3C-10D8-446E-9BE4-013B3E434D3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4B808F6-8C29-4EA0-B2FE-EB1F56995360}" type="pres">
      <dgm:prSet presAssocID="{F41BAF25-137D-416A-BF8F-F3E82BC64736}" presName="centerShape" presStyleLbl="node0" presStyleIdx="0" presStyleCnt="1" custScaleX="122409"/>
      <dgm:spPr/>
      <dgm:t>
        <a:bodyPr/>
        <a:lstStyle/>
        <a:p>
          <a:endParaRPr lang="zh-CN" altLang="en-US"/>
        </a:p>
      </dgm:t>
    </dgm:pt>
    <dgm:pt modelId="{68C520C0-0886-4C44-80C5-636114EA85BD}" type="pres">
      <dgm:prSet presAssocID="{ED7BD09C-A6B3-43A6-A953-DBF5E39A9205}" presName="parTrans" presStyleLbl="bgSibTrans2D1" presStyleIdx="0" presStyleCnt="4"/>
      <dgm:spPr/>
      <dgm:t>
        <a:bodyPr/>
        <a:lstStyle/>
        <a:p>
          <a:endParaRPr lang="zh-CN" altLang="en-US"/>
        </a:p>
      </dgm:t>
    </dgm:pt>
    <dgm:pt modelId="{5109EF98-E569-4757-8B3C-D6040595D001}" type="pres">
      <dgm:prSet presAssocID="{4A270636-2FE1-4D40-AB14-E985F90819E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E21436-B0ED-44DB-B1F6-63344763E1EC}" type="pres">
      <dgm:prSet presAssocID="{1CCAD740-D054-4D16-80F6-08B2DE00B0E4}" presName="parTrans" presStyleLbl="bgSibTrans2D1" presStyleIdx="1" presStyleCnt="4"/>
      <dgm:spPr/>
      <dgm:t>
        <a:bodyPr/>
        <a:lstStyle/>
        <a:p>
          <a:endParaRPr lang="zh-CN" altLang="en-US"/>
        </a:p>
      </dgm:t>
    </dgm:pt>
    <dgm:pt modelId="{7C59436B-931F-4269-9293-FF9C1534F818}" type="pres">
      <dgm:prSet presAssocID="{EEAD1E49-C6EA-4959-B224-8E6A8BE1E5E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264A73-C879-4393-A1BF-C28D79291C04}" type="pres">
      <dgm:prSet presAssocID="{010C1ED3-3F7F-4B9B-808D-C86673738B85}" presName="parTrans" presStyleLbl="bgSibTrans2D1" presStyleIdx="2" presStyleCnt="4"/>
      <dgm:spPr/>
      <dgm:t>
        <a:bodyPr/>
        <a:lstStyle/>
        <a:p>
          <a:endParaRPr lang="zh-CN" altLang="en-US"/>
        </a:p>
      </dgm:t>
    </dgm:pt>
    <dgm:pt modelId="{AE3BFD5A-EB1C-463D-907D-A51BAC9FE55F}" type="pres">
      <dgm:prSet presAssocID="{FF739B09-6386-46C6-957B-BC4D841F9F0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1ED4779-53B2-4D19-8BC7-7B787B459A88}" type="pres">
      <dgm:prSet presAssocID="{81FABE79-5232-49FB-BE8E-58E8E72E1E56}" presName="parTrans" presStyleLbl="bgSibTrans2D1" presStyleIdx="3" presStyleCnt="4"/>
      <dgm:spPr/>
      <dgm:t>
        <a:bodyPr/>
        <a:lstStyle/>
        <a:p>
          <a:endParaRPr lang="zh-CN" altLang="en-US"/>
        </a:p>
      </dgm:t>
    </dgm:pt>
    <dgm:pt modelId="{62A1F0CD-6D9D-4699-A5CE-D0E6794EB1B3}" type="pres">
      <dgm:prSet presAssocID="{94F1A16B-4027-4B8F-BCE7-042F59BE2E7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56B0177-DDEC-4F90-BC52-286BB77EC2CC}" srcId="{4346DB3C-10D8-446E-9BE4-013B3E434D36}" destId="{F41BAF25-137D-416A-BF8F-F3E82BC64736}" srcOrd="0" destOrd="0" parTransId="{FA2CFD25-9FF3-4C83-BBA0-86C4BB9ADC00}" sibTransId="{D8B9A6A9-42F2-4068-A901-9F54A5DEA734}"/>
    <dgm:cxn modelId="{CE5A649A-4087-4730-B5CB-2E80962023D6}" srcId="{F41BAF25-137D-416A-BF8F-F3E82BC64736}" destId="{EEAD1E49-C6EA-4959-B224-8E6A8BE1E5EE}" srcOrd="1" destOrd="0" parTransId="{1CCAD740-D054-4D16-80F6-08B2DE00B0E4}" sibTransId="{FAAD909F-7C85-407C-9B37-00F7798E492A}"/>
    <dgm:cxn modelId="{917B8B6A-75E5-4AC2-BC2D-5CC414B9C058}" type="presOf" srcId="{94F1A16B-4027-4B8F-BCE7-042F59BE2E72}" destId="{62A1F0CD-6D9D-4699-A5CE-D0E6794EB1B3}" srcOrd="0" destOrd="0" presId="urn:microsoft.com/office/officeart/2005/8/layout/radial4"/>
    <dgm:cxn modelId="{02D6D74F-F0FA-4A73-97F1-279CA877B8B7}" type="presOf" srcId="{ED7BD09C-A6B3-43A6-A953-DBF5E39A9205}" destId="{68C520C0-0886-4C44-80C5-636114EA85BD}" srcOrd="0" destOrd="0" presId="urn:microsoft.com/office/officeart/2005/8/layout/radial4"/>
    <dgm:cxn modelId="{52B6E205-9200-44CB-9402-5172FAE2B270}" type="presOf" srcId="{EEAD1E49-C6EA-4959-B224-8E6A8BE1E5EE}" destId="{7C59436B-931F-4269-9293-FF9C1534F818}" srcOrd="0" destOrd="0" presId="urn:microsoft.com/office/officeart/2005/8/layout/radial4"/>
    <dgm:cxn modelId="{ECBCB564-2FE2-45C9-8A14-93F78D631A1C}" type="presOf" srcId="{81FABE79-5232-49FB-BE8E-58E8E72E1E56}" destId="{01ED4779-53B2-4D19-8BC7-7B787B459A88}" srcOrd="0" destOrd="0" presId="urn:microsoft.com/office/officeart/2005/8/layout/radial4"/>
    <dgm:cxn modelId="{B0A9D566-784C-42C5-9AE5-0F7F5BBFE179}" type="presOf" srcId="{FF739B09-6386-46C6-957B-BC4D841F9F08}" destId="{AE3BFD5A-EB1C-463D-907D-A51BAC9FE55F}" srcOrd="0" destOrd="0" presId="urn:microsoft.com/office/officeart/2005/8/layout/radial4"/>
    <dgm:cxn modelId="{612271AE-CCD8-4B3E-8528-4B7C96D88A38}" srcId="{F41BAF25-137D-416A-BF8F-F3E82BC64736}" destId="{FF739B09-6386-46C6-957B-BC4D841F9F08}" srcOrd="2" destOrd="0" parTransId="{010C1ED3-3F7F-4B9B-808D-C86673738B85}" sibTransId="{F9197124-1771-44BA-BC5F-D6EF783E3EE7}"/>
    <dgm:cxn modelId="{E66D35A7-7465-4ED3-8CBD-51C2325CC68C}" srcId="{F41BAF25-137D-416A-BF8F-F3E82BC64736}" destId="{4A270636-2FE1-4D40-AB14-E985F90819ED}" srcOrd="0" destOrd="0" parTransId="{ED7BD09C-A6B3-43A6-A953-DBF5E39A9205}" sibTransId="{36E3D340-AEEE-49F6-BB2F-98F6EF0A5BCD}"/>
    <dgm:cxn modelId="{443ABA5F-1B43-4F73-9025-8269AE10F885}" srcId="{F41BAF25-137D-416A-BF8F-F3E82BC64736}" destId="{94F1A16B-4027-4B8F-BCE7-042F59BE2E72}" srcOrd="3" destOrd="0" parTransId="{81FABE79-5232-49FB-BE8E-58E8E72E1E56}" sibTransId="{E7D55796-9099-4FC3-906C-B51AB1AAF316}"/>
    <dgm:cxn modelId="{1E1EB63C-3DFE-45D6-8793-28CFB9810BF1}" type="presOf" srcId="{010C1ED3-3F7F-4B9B-808D-C86673738B85}" destId="{E7264A73-C879-4393-A1BF-C28D79291C04}" srcOrd="0" destOrd="0" presId="urn:microsoft.com/office/officeart/2005/8/layout/radial4"/>
    <dgm:cxn modelId="{CB4DEE98-1BB4-4E27-9A4F-F433C7A0CDA1}" type="presOf" srcId="{4346DB3C-10D8-446E-9BE4-013B3E434D36}" destId="{F19D2620-35F4-42CF-8804-75992ED83F1D}" srcOrd="0" destOrd="0" presId="urn:microsoft.com/office/officeart/2005/8/layout/radial4"/>
    <dgm:cxn modelId="{115A8227-146E-4DCE-AE01-F997E5F3000C}" type="presOf" srcId="{4A270636-2FE1-4D40-AB14-E985F90819ED}" destId="{5109EF98-E569-4757-8B3C-D6040595D001}" srcOrd="0" destOrd="0" presId="urn:microsoft.com/office/officeart/2005/8/layout/radial4"/>
    <dgm:cxn modelId="{9B77EF23-5404-450E-820F-91307CDF4963}" type="presOf" srcId="{1CCAD740-D054-4D16-80F6-08B2DE00B0E4}" destId="{A5E21436-B0ED-44DB-B1F6-63344763E1EC}" srcOrd="0" destOrd="0" presId="urn:microsoft.com/office/officeart/2005/8/layout/radial4"/>
    <dgm:cxn modelId="{ABCB8477-E10C-463A-AE18-89E1E1EAF823}" type="presOf" srcId="{F41BAF25-137D-416A-BF8F-F3E82BC64736}" destId="{F4B808F6-8C29-4EA0-B2FE-EB1F56995360}" srcOrd="0" destOrd="0" presId="urn:microsoft.com/office/officeart/2005/8/layout/radial4"/>
    <dgm:cxn modelId="{94574DD0-3AA0-4F3B-81C0-4389BF5F2804}" type="presParOf" srcId="{F19D2620-35F4-42CF-8804-75992ED83F1D}" destId="{F4B808F6-8C29-4EA0-B2FE-EB1F56995360}" srcOrd="0" destOrd="0" presId="urn:microsoft.com/office/officeart/2005/8/layout/radial4"/>
    <dgm:cxn modelId="{E1A5A5D1-023D-4877-A313-6D8B36B7F84A}" type="presParOf" srcId="{F19D2620-35F4-42CF-8804-75992ED83F1D}" destId="{68C520C0-0886-4C44-80C5-636114EA85BD}" srcOrd="1" destOrd="0" presId="urn:microsoft.com/office/officeart/2005/8/layout/radial4"/>
    <dgm:cxn modelId="{8256453A-99D6-45BE-B4B9-E62995CE05BC}" type="presParOf" srcId="{F19D2620-35F4-42CF-8804-75992ED83F1D}" destId="{5109EF98-E569-4757-8B3C-D6040595D001}" srcOrd="2" destOrd="0" presId="urn:microsoft.com/office/officeart/2005/8/layout/radial4"/>
    <dgm:cxn modelId="{CC17E5E0-B25F-4309-B44E-A73A7DA808BA}" type="presParOf" srcId="{F19D2620-35F4-42CF-8804-75992ED83F1D}" destId="{A5E21436-B0ED-44DB-B1F6-63344763E1EC}" srcOrd="3" destOrd="0" presId="urn:microsoft.com/office/officeart/2005/8/layout/radial4"/>
    <dgm:cxn modelId="{0316A466-F68F-4BE4-9C2E-40CE3B56AD35}" type="presParOf" srcId="{F19D2620-35F4-42CF-8804-75992ED83F1D}" destId="{7C59436B-931F-4269-9293-FF9C1534F818}" srcOrd="4" destOrd="0" presId="urn:microsoft.com/office/officeart/2005/8/layout/radial4"/>
    <dgm:cxn modelId="{7F2205EF-1CDC-476F-8905-2853D9A2677A}" type="presParOf" srcId="{F19D2620-35F4-42CF-8804-75992ED83F1D}" destId="{E7264A73-C879-4393-A1BF-C28D79291C04}" srcOrd="5" destOrd="0" presId="urn:microsoft.com/office/officeart/2005/8/layout/radial4"/>
    <dgm:cxn modelId="{7B0C6D1B-8679-4E09-8C8A-3B9940C65B98}" type="presParOf" srcId="{F19D2620-35F4-42CF-8804-75992ED83F1D}" destId="{AE3BFD5A-EB1C-463D-907D-A51BAC9FE55F}" srcOrd="6" destOrd="0" presId="urn:microsoft.com/office/officeart/2005/8/layout/radial4"/>
    <dgm:cxn modelId="{6E309426-C804-486C-BA6A-C1459575FB68}" type="presParOf" srcId="{F19D2620-35F4-42CF-8804-75992ED83F1D}" destId="{01ED4779-53B2-4D19-8BC7-7B787B459A88}" srcOrd="7" destOrd="0" presId="urn:microsoft.com/office/officeart/2005/8/layout/radial4"/>
    <dgm:cxn modelId="{CDAB3518-D1D5-4F57-BEF4-1A3BF404A7AD}" type="presParOf" srcId="{F19D2620-35F4-42CF-8804-75992ED83F1D}" destId="{62A1F0CD-6D9D-4699-A5CE-D0E6794EB1B3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B808F6-8C29-4EA0-B2FE-EB1F56995360}">
      <dsp:nvSpPr>
        <dsp:cNvPr id="0" name=""/>
        <dsp:cNvSpPr/>
      </dsp:nvSpPr>
      <dsp:spPr>
        <a:xfrm>
          <a:off x="3173083" y="2394842"/>
          <a:ext cx="2797832" cy="2285642"/>
        </a:xfrm>
        <a:prstGeom prst="ellipse">
          <a:avLst/>
        </a:prstGeom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b="1" kern="1200" dirty="0" smtClean="0"/>
            <a:t>品种增多要求提高</a:t>
          </a:r>
          <a:endParaRPr lang="zh-CN" altLang="en-US" sz="3800" b="1" kern="1200" dirty="0"/>
        </a:p>
      </dsp:txBody>
      <dsp:txXfrm>
        <a:off x="3173083" y="2394842"/>
        <a:ext cx="2797832" cy="2285642"/>
      </dsp:txXfrm>
    </dsp:sp>
    <dsp:sp modelId="{68C520C0-0886-4C44-80C5-636114EA85BD}">
      <dsp:nvSpPr>
        <dsp:cNvPr id="0" name=""/>
        <dsp:cNvSpPr/>
      </dsp:nvSpPr>
      <dsp:spPr>
        <a:xfrm rot="11700000">
          <a:off x="1702079" y="2641596"/>
          <a:ext cx="1482589" cy="6514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9EF98-E569-4757-8B3C-D6040595D001}">
      <dsp:nvSpPr>
        <dsp:cNvPr id="0" name=""/>
        <dsp:cNvSpPr/>
      </dsp:nvSpPr>
      <dsp:spPr>
        <a:xfrm>
          <a:off x="641658" y="1906895"/>
          <a:ext cx="2171360" cy="173708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人类涉足空间增大</a:t>
          </a:r>
          <a:endParaRPr lang="zh-CN" altLang="en-US" sz="3300" b="1" kern="1200" dirty="0"/>
        </a:p>
      </dsp:txBody>
      <dsp:txXfrm>
        <a:off x="641658" y="1906895"/>
        <a:ext cx="2171360" cy="1737088"/>
      </dsp:txXfrm>
    </dsp:sp>
    <dsp:sp modelId="{A5E21436-B0ED-44DB-B1F6-63344763E1EC}">
      <dsp:nvSpPr>
        <dsp:cNvPr id="0" name=""/>
        <dsp:cNvSpPr/>
      </dsp:nvSpPr>
      <dsp:spPr>
        <a:xfrm rot="14700000">
          <a:off x="2845419" y="1299408"/>
          <a:ext cx="1669485" cy="6514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9436B-931F-4269-9293-FF9C1534F818}">
      <dsp:nvSpPr>
        <dsp:cNvPr id="0" name=""/>
        <dsp:cNvSpPr/>
      </dsp:nvSpPr>
      <dsp:spPr>
        <a:xfrm>
          <a:off x="2241704" y="34"/>
          <a:ext cx="2171360" cy="1737088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涉及危险因素增多</a:t>
          </a:r>
          <a:endParaRPr lang="zh-CN" altLang="en-US" sz="3300" b="1" kern="1200" dirty="0"/>
        </a:p>
      </dsp:txBody>
      <dsp:txXfrm>
        <a:off x="2241704" y="34"/>
        <a:ext cx="2171360" cy="1737088"/>
      </dsp:txXfrm>
    </dsp:sp>
    <dsp:sp modelId="{E7264A73-C879-4393-A1BF-C28D79291C04}">
      <dsp:nvSpPr>
        <dsp:cNvPr id="0" name=""/>
        <dsp:cNvSpPr/>
      </dsp:nvSpPr>
      <dsp:spPr>
        <a:xfrm rot="17700000">
          <a:off x="4629095" y="1299408"/>
          <a:ext cx="1669485" cy="6514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3BFD5A-EB1C-463D-907D-A51BAC9FE55F}">
      <dsp:nvSpPr>
        <dsp:cNvPr id="0" name=""/>
        <dsp:cNvSpPr/>
      </dsp:nvSpPr>
      <dsp:spPr>
        <a:xfrm>
          <a:off x="4730934" y="34"/>
          <a:ext cx="2171360" cy="1737088"/>
        </a:xfrm>
        <a:prstGeom prst="roundRect">
          <a:avLst>
            <a:gd name="adj" fmla="val 10000"/>
          </a:avLst>
        </a:prstGeom>
        <a:solidFill>
          <a:srgbClr val="00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bevelT/>
          <a:extrusionClr>
            <a:srgbClr val="C00000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对危险因素的认识加强</a:t>
          </a:r>
          <a:endParaRPr lang="zh-CN" altLang="en-US" sz="3300" b="1" kern="1200" dirty="0"/>
        </a:p>
      </dsp:txBody>
      <dsp:txXfrm>
        <a:off x="4730934" y="34"/>
        <a:ext cx="2171360" cy="1737088"/>
      </dsp:txXfrm>
    </dsp:sp>
    <dsp:sp modelId="{01ED4779-53B2-4D19-8BC7-7B787B459A88}">
      <dsp:nvSpPr>
        <dsp:cNvPr id="0" name=""/>
        <dsp:cNvSpPr/>
      </dsp:nvSpPr>
      <dsp:spPr>
        <a:xfrm rot="20700000">
          <a:off x="5959331" y="2641596"/>
          <a:ext cx="1482589" cy="65140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1F0CD-6D9D-4699-A5CE-D0E6794EB1B3}">
      <dsp:nvSpPr>
        <dsp:cNvPr id="0" name=""/>
        <dsp:cNvSpPr/>
      </dsp:nvSpPr>
      <dsp:spPr>
        <a:xfrm>
          <a:off x="6330981" y="1906895"/>
          <a:ext cx="2171360" cy="1737088"/>
        </a:xfrm>
        <a:prstGeom prst="roundRect">
          <a:avLst>
            <a:gd name="adj" fmla="val 10000"/>
          </a:avLst>
        </a:prstGeom>
        <a:solidFill>
          <a:srgbClr val="D2A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b="1" kern="1200" dirty="0" smtClean="0"/>
            <a:t>“</a:t>
          </a:r>
          <a:r>
            <a:rPr lang="zh-CN" altLang="en-US" sz="3300" b="1" kern="1200" dirty="0" smtClean="0"/>
            <a:t>以人为本</a:t>
          </a:r>
          <a:r>
            <a:rPr lang="en-US" altLang="zh-CN" sz="3300" b="1" kern="1200" dirty="0" smtClean="0"/>
            <a:t>”</a:t>
          </a:r>
          <a:endParaRPr lang="zh-CN" altLang="en-US" sz="3300" b="1" kern="1200" dirty="0"/>
        </a:p>
      </dsp:txBody>
      <dsp:txXfrm>
        <a:off x="6330981" y="1906895"/>
        <a:ext cx="2171360" cy="1737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6A79A94-CB1B-4B68-8675-EBC5EE4A4552}" type="datetimeFigureOut">
              <a:rPr lang="zh-CN" altLang="en-US"/>
              <a:pPr>
                <a:defRPr/>
              </a:pPr>
              <a:t>2019/3/18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E6025E8-9982-46CA-BBDA-43A7BB8055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2011/7/28</a:t>
            </a: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第四届长三角纺织产业协同创新论坛发言提纲</a:t>
            </a:r>
            <a:endParaRPr lang="en-US" altLang="zh-CN" dirty="0" smtClean="0"/>
          </a:p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1ADC25-2EDA-481F-95D4-72A569B56D07}" type="slidenum">
              <a:rPr lang="zh-CN" altLang="en-US" smtClean="0"/>
              <a:pPr/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endParaRPr lang="zh-CN" altLang="zh-CN" b="1" dirty="0" smtClean="0">
              <a:ea typeface="宋体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zh-CN" b="0" dirty="0" smtClean="0">
                <a:effectLst/>
                <a:latin typeface="宋体" pitchFamily="2" charset="-122"/>
                <a:ea typeface="宋体" pitchFamily="2" charset="-122"/>
              </a:rPr>
              <a:t>随着科学技术的进步</a:t>
            </a:r>
            <a:r>
              <a:rPr lang="zh-CN" altLang="en-US" b="0" dirty="0" smtClean="0">
                <a:effectLst/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zh-CN" b="0" dirty="0" smtClean="0">
                <a:effectLst/>
                <a:latin typeface="宋体" pitchFamily="2" charset="-122"/>
                <a:ea typeface="宋体" pitchFamily="2" charset="-122"/>
              </a:rPr>
              <a:t>人类涉足的空间更加广阔，有可能面临的伤害因素反而增加</a:t>
            </a:r>
            <a:r>
              <a:rPr lang="zh-CN" altLang="en-US" b="0" dirty="0" smtClean="0">
                <a:effectLst/>
                <a:latin typeface="宋体" pitchFamily="2" charset="-122"/>
                <a:ea typeface="宋体" pitchFamily="2" charset="-122"/>
              </a:rPr>
              <a:t>（例如高低温、放射线、宇宙射线）；</a:t>
            </a:r>
            <a:endParaRPr lang="en-US" altLang="zh-CN" b="0" dirty="0" smtClean="0">
              <a:effectLst/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b="0" dirty="0" smtClean="0">
                <a:effectLst/>
                <a:latin typeface="宋体" pitchFamily="2" charset="-122"/>
                <a:ea typeface="宋体" pitchFamily="2" charset="-122"/>
              </a:rPr>
              <a:t>随着科学技术水平的提高，危险因素也增多加强，例如电磁波、次声波；同时，对危险的认识也加强了，例如联苯类物质、二恶英、石棉；开玩笑说，没有动车和高铁，也不会有高速追尾的危险，假如给高铁配上安全带甚至是冲击防护服，应该可以减少伤亡</a:t>
            </a:r>
            <a:endParaRPr lang="en-US" altLang="zh-CN" b="0" dirty="0" smtClean="0">
              <a:effectLst/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zh-CN" b="0" dirty="0" smtClean="0">
                <a:effectLst/>
                <a:latin typeface="宋体" pitchFamily="2" charset="-122"/>
                <a:ea typeface="宋体" pitchFamily="2" charset="-122"/>
              </a:rPr>
              <a:t>另</a:t>
            </a:r>
            <a:r>
              <a:rPr lang="zh-CN" altLang="en-US" b="0" dirty="0" smtClean="0">
                <a:effectLst/>
                <a:latin typeface="宋体" pitchFamily="2" charset="-122"/>
                <a:ea typeface="宋体" pitchFamily="2" charset="-122"/>
              </a:rPr>
              <a:t>外</a:t>
            </a:r>
            <a:r>
              <a:rPr lang="zh-CN" altLang="zh-CN" b="0" dirty="0" smtClean="0">
                <a:effectLst/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en-US" b="0" dirty="0" smtClean="0">
                <a:effectLst/>
                <a:latin typeface="宋体" pitchFamily="2" charset="-122"/>
                <a:ea typeface="宋体" pitchFamily="2" charset="-122"/>
              </a:rPr>
              <a:t>人们对自身的安全更加重视，以前讲“一不怕苦、二不怕死”，现在已经进步到“以人为本”</a:t>
            </a:r>
            <a:endParaRPr lang="zh-CN" altLang="zh-CN" b="0" dirty="0" smtClean="0">
              <a:effectLst/>
              <a:latin typeface="宋体" pitchFamily="2" charset="-122"/>
              <a:ea typeface="宋体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量大面广，产值</a:t>
            </a:r>
            <a:r>
              <a:rPr lang="en-US" altLang="zh-CN" dirty="0" smtClean="0"/>
              <a:t>600</a:t>
            </a:r>
            <a:r>
              <a:rPr lang="zh-CN" altLang="en-US" dirty="0" smtClean="0"/>
              <a:t>亿元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现有高强纤维如对位芳纶、超高分子量聚乙烯、芳族聚酯等品种，或断裂伸长过低、或价格过高、或不能染色、或手感过于刚硬、或过于昂贵，缺乏合适的增强元素</a:t>
            </a:r>
            <a:endParaRPr lang="en-US" altLang="zh-CN" dirty="0" smtClean="0"/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2.</a:t>
            </a:r>
            <a:r>
              <a:rPr lang="zh-CN" altLang="en-US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普通维纶的强度只有</a:t>
            </a:r>
            <a:r>
              <a:rPr lang="en-US" altLang="zh-CN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5cN/</a:t>
            </a:r>
            <a:r>
              <a:rPr lang="en-US" altLang="zh-CN" sz="1200" b="0" kern="1200" dirty="0" err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dt</a:t>
            </a:r>
            <a:r>
              <a:rPr lang="zh-CN" altLang="en-US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左右；水泥增强用高强维纶可达到</a:t>
            </a:r>
            <a:r>
              <a:rPr lang="en-US" altLang="zh-CN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11cN/</a:t>
            </a:r>
            <a:r>
              <a:rPr lang="en-US" altLang="zh-CN" sz="1200" b="0" kern="1200" dirty="0" err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dt</a:t>
            </a:r>
            <a:r>
              <a:rPr lang="zh-CN" altLang="en-US" sz="1200" b="0" kern="1200" dirty="0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  <a:cs typeface="+mn-cs"/>
              </a:rPr>
              <a:t>以上但不耐热水，不适合染整加工</a:t>
            </a:r>
            <a:endParaRPr lang="en-US" altLang="zh-CN" sz="1200" b="0" kern="1200" dirty="0" smtClean="0">
              <a:solidFill>
                <a:srgbClr val="FFFF00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0" kern="1200" dirty="0" smtClean="0">
              <a:solidFill>
                <a:srgbClr val="FFFF00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0" kern="1200" dirty="0" smtClean="0">
              <a:solidFill>
                <a:srgbClr val="FFFF00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缺乏兼顾强度、染色性能和阻燃性能、中低价位的阻燃纤维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消防员进入火场工作，须穿着特殊的防火工作服。火场条件分为常规、危险、危急等多种。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①一般场所，在火场操作水带或离火场有一定距离，承受幅射热通量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1.5KW/m2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、温度＜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℃，消防员穿消防战斗服，用芳纶作面料，聚四氟乙烯防水透气层，阻燃纤维无纺布隔热层，阻燃纯棉布舒适层，四层缝合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②危险场所，进入火场，靠近火焰区，承受幅射热通量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1.5-13.6KW/m2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，温度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60-300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℃，穿消防隔热服，用铝箔复合阻燃整理纯棉织物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③危急场所，在失事飞机、油库附近，承受幅射热通量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13.6-200KW/m2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，温度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300-1100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℃，消防员穿消防避火服，用碳纤维面料隔热抗高温层舒适层，三层缝合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④有危险性化学物质和有腐蚀性物质的火场，消防员穿着全密封”消防防化服”，采用不燃纤维作基布，双面涂层加工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塑胶涂层剂中加有多种阻燃材料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6025E8-9982-46CA-BBDA-43A7BB805554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93B3E6-CE36-4D2E-A7F4-8A545B35549D}" type="slidenum">
              <a:rPr lang="zh-CN" altLang="en-US" smtClean="0">
                <a:ea typeface="宋体" charset="-122"/>
              </a:rPr>
              <a:pPr/>
              <a:t>19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1E9450-02AE-4338-A62A-91DDE29BF196}" type="slidenum">
              <a:rPr lang="zh-CN" altLang="en-US" smtClean="0">
                <a:ea typeface="宋体" charset="-122"/>
              </a:rPr>
              <a:pPr/>
              <a:t>20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1C2A5-BEB8-4F3B-887D-64FAD5E4281E}" type="slidenum">
              <a:rPr lang="zh-CN" altLang="en-US" smtClean="0">
                <a:ea typeface="宋体" charset="-122"/>
              </a:rPr>
              <a:pPr/>
              <a:t>21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A7C72A-0571-45E7-A3DA-63DFAD3ACFDE}" type="slidenum">
              <a:rPr lang="en-US" altLang="zh-CN" smtClean="0"/>
              <a:pPr/>
              <a:t>22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A7C72A-0571-45E7-A3DA-63DFAD3ACFDE}" type="slidenum">
              <a:rPr lang="en-US" altLang="zh-CN" smtClean="0"/>
              <a:pPr/>
              <a:t>23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A7C72A-0571-45E7-A3DA-63DFAD3ACFDE}" type="slidenum">
              <a:rPr lang="en-US" altLang="zh-CN" smtClean="0"/>
              <a:pPr/>
              <a:t>24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EB5A8-1F35-4453-B2C0-7C3E624571A9}" type="slidenum">
              <a:rPr lang="en-US" altLang="zh-CN" smtClean="0"/>
              <a:pPr/>
              <a:t>28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9BAB9D0-7968-4046-A901-5C99DAED041D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8CB02-0360-498C-BD00-4FEAC08102CC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99536E28-6724-4128-BDFB-EAEAF68B4D9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0C741D10-10F0-4320-9EC7-9909BF207AE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20F2E53-D239-4A13-B7FD-BBFAF301778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3107C-5121-4EF1-9541-A0C1C5ABBF0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17B18A04-1E26-4987-8936-326F4A695960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5660DF4-F5EC-44FC-8FBC-2DFDD249347C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91BF8AFD-599B-4B8A-9150-76DC9EEF6A38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AC9DB-408F-40A0-B922-FDC5C283E8FC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02712-6913-497C-9F18-8015C01B13C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1322FC7-9ADB-4628-A94E-603A9BB37F7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0" y="1412776"/>
            <a:ext cx="9144000" cy="1656184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ts val="3000"/>
              </a:spcBef>
              <a:defRPr/>
            </a:pP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itchFamily="2" charset="-122"/>
                <a:ea typeface="华文楷体" pitchFamily="2" charset="-122"/>
              </a:rPr>
              <a:t>防护服装的现状与发展趋势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39552" y="2996952"/>
            <a:ext cx="8136904" cy="0"/>
          </a:xfrm>
          <a:prstGeom prst="line">
            <a:avLst/>
          </a:prstGeom>
          <a:ln w="50800" cap="rnd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403648" y="764704"/>
            <a:ext cx="64807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5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内容提要</a:t>
            </a:r>
          </a:p>
        </p:txBody>
      </p:sp>
      <p:sp>
        <p:nvSpPr>
          <p:cNvPr id="19521" name="Line 6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656" name="Line 200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1043608" y="1988840"/>
            <a:ext cx="75608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57250" indent="-857250">
              <a:spcBef>
                <a:spcPts val="600"/>
              </a:spcBef>
              <a:buClr>
                <a:srgbClr val="FF0000"/>
              </a:buClr>
              <a:buSzPct val="105000"/>
              <a:buFont typeface="+mj-lt"/>
              <a:buAutoNum type="arabicPeriod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857250" indent="-857250">
              <a:spcBef>
                <a:spcPts val="600"/>
              </a:spcBef>
              <a:buClr>
                <a:srgbClr val="FF0000"/>
              </a:buClr>
              <a:buSzPct val="105000"/>
              <a:buFont typeface="+mj-lt"/>
              <a:buAutoNum type="arabicPeriod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857250" indent="-857250">
              <a:spcBef>
                <a:spcPts val="600"/>
              </a:spcBef>
              <a:buClr>
                <a:srgbClr val="FF0000"/>
              </a:buClr>
              <a:buSzPct val="105000"/>
              <a:buFont typeface="+mj-lt"/>
              <a:buAutoNum type="arabicPeriod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zh-CN" altLang="en-US" sz="40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857250" lvl="0" indent="-857250">
              <a:spcBef>
                <a:spcPts val="600"/>
              </a:spcBef>
              <a:buClr>
                <a:srgbClr val="FF0000"/>
              </a:buClr>
              <a:buSzPct val="105000"/>
              <a:buFont typeface="+mj-lt"/>
              <a:buAutoNum type="arabicPeriod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</a:p>
          <a:p>
            <a:pPr marL="857250" indent="-857250">
              <a:spcBef>
                <a:spcPts val="600"/>
              </a:spcBef>
              <a:buClr>
                <a:srgbClr val="FF0000"/>
              </a:buClr>
              <a:buSzPct val="105000"/>
              <a:buFont typeface="+mj-lt"/>
              <a:buAutoNum type="arabicPeriod"/>
            </a:pPr>
            <a:r>
              <a:rPr lang="zh-CN" altLang="en-US" sz="4000" b="1" spc="-1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  <a:endParaRPr lang="en-US" altLang="zh-CN" sz="4000" b="1" spc="-1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11560" y="908720"/>
            <a:ext cx="80645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4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4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4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5536" y="1556792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“防护服装”、“劳保服装”、“劳动防护服装”、 “个体防护装备”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是在工作和劳动生产时穿着，起防护作用的服装之总称；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通常对伤害因素起到阻隔、缓冲及救助功能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" name="图示 5"/>
          <p:cNvGraphicFramePr/>
          <p:nvPr/>
        </p:nvGraphicFramePr>
        <p:xfrm>
          <a:off x="0" y="1916832"/>
          <a:ext cx="9144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/>
          <p:cNvSpPr/>
          <p:nvPr/>
        </p:nvSpPr>
        <p:spPr>
          <a:xfrm>
            <a:off x="539552" y="126876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背景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268760"/>
            <a:ext cx="856895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伤害因素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力学：冲击、倾彻、振动、摩擦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物理：高低温、电磁场、激光、次声波、气压（窒息）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化学：化学战剂、毒品、药品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生物：蛇蝎昆虫、细菌、病毒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伤害因素来源：自然界；人工环境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防护服装分类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一般防护服装：防御普通机械性伤害和脏污的各行业穿用的工作服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特种防护服装：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特殊环境防护服装</a:t>
            </a:r>
          </a:p>
          <a:p>
            <a:pPr marL="1371600" lvl="2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有害物质防护服装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179512" y="1196752"/>
            <a:ext cx="871296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980728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特殊环境防护服装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防高温工作服：通风服、液冷服、相变蓄热背心、机舱作业降温背心、通风背心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防高寒工作服：快艇出海服、潜艇防寒服、飞机皮服、地勤皮</a:t>
            </a: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棉</a:t>
            </a: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工作服、冬跳伞服、舰艇防寒服、快艇防寒手套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179512" y="1196752"/>
            <a:ext cx="871296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1124744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特殊环境防护服装</a:t>
            </a:r>
          </a:p>
          <a:p>
            <a:pPr marL="914400" lvl="1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高空低气压、缺氧和大过载飞行的工作服：空勤人员高空代偿服、抗荷服、航天服等</a:t>
            </a:r>
          </a:p>
          <a:p>
            <a:pPr marL="914400" lvl="1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高原防寒服</a:t>
            </a:r>
          </a:p>
          <a:p>
            <a:pPr marL="914400" lvl="1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防蚊服</a:t>
            </a:r>
          </a:p>
          <a:p>
            <a:pPr marL="914400" lvl="1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救生衣、抗浸服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179512" y="1196752"/>
            <a:ext cx="871296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90872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有害物质防护服装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防机械外伤：防击伤背甲、</a:t>
            </a: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防弹背心、防刺背心、防爆服、排雷服</a:t>
            </a:r>
            <a:endParaRPr lang="zh-CN" altLang="en-US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耐高温阻燃：</a:t>
            </a: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阻燃防护服、电焊防护服、电弧防护服、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系列</a:t>
            </a: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消防服</a:t>
            </a:r>
            <a:endParaRPr lang="zh-CN" altLang="en-US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静电防护服、超净工作服、油库工作服、导电服</a:t>
            </a:r>
            <a:endParaRPr lang="zh-CN" altLang="en-US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微波防护服、</a:t>
            </a: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</a:t>
            </a: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射线防护服、中子防护服</a:t>
            </a:r>
            <a:endParaRPr lang="zh-CN" altLang="en-US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概念与分类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179512" y="1196752"/>
            <a:ext cx="871296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1124744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有害物质防护服装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抗油拒水易去污工作服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防酸工作服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、防水工作服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防油（耐油）工作服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防化服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、防毒服、防氚手套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燃料加注服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液体化学品防护服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ü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消防员化学防护服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268760"/>
            <a:ext cx="8352928" cy="4270375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一般防护服装的性能要求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高强耐磨，发挥工作效率、防御一般机械性损伤如摩擦、磕碰、钩挂等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抗油拒水易去污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/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耐污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——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隔绝油水等脏污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舒适、不影响功效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因此，要有高强耐磨和吸湿性好的纤维和合理的服装结构</a:t>
            </a:r>
            <a:endParaRPr lang="zh-CN" altLang="en-US" sz="36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27584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96752"/>
            <a:ext cx="8352928" cy="482622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现有普通防护服的材料、结构与性能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材料：涤棉、纯棉、再生棉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结构：白大褂、夹克式工装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性能：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强度不高、不耐磨损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色牢度不高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制式工装颜色差异大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缺乏工效学研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究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616624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作</a:t>
            </a: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训服材料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742950" lvl="2" indent="-342900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高强维纶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PVA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的聚合度较高、分子量规整性较高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湿法加硼纺丝控制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PVA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中氢键缔合程度、减少大分子缠结、较高拉伸倍数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缓慢凝固形成致密皮层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适度拉伸并配置超喂定型兼顾强度和伸长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醛化封端提高水中软化点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1200150" lvl="3" indent="-34290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强度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8cN/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dtex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，耐染整湿热加工，可染色，回潮率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4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～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5%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，较低售价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4898231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作</a:t>
            </a: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训服材料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与其他纤维有良好的混纺性能；可进行染整加工追加其他功能如抗油拒水易去污、昆虫趋避等等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加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20%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维纶，耐磨指标提高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7.2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倍，实测耐磨次数提高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2-3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倍；强度提高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1.3-1.5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倍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适合专业洗消要求，在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95℃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皂洗下皂洗色牢度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4-5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级，符合工装租赁供应的发展方向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4006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新型个体防护服装的结构款式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机织面料与针织面料的结合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长短袖结合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(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可脱卸，仅在部分场合适用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)</a:t>
            </a: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腋下透气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加救援带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局部增强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添加标识物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  <a:p>
            <a:pPr marL="742950" lvl="2" indent="-342900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  <a:cs typeface="+mn-cs"/>
              </a:rPr>
              <a:t>预留通信线路通道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高强耐磨的普通防护服装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3568" y="90872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155679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阻燃纤维的现状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强度问题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阻燃粘胶、腈氯纶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烟雾问题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腈氯纶</a:t>
            </a: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熔融问题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PET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PA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PPS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……</a:t>
            </a: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价格问题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芳纶、有色芳纶、芳砜纶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染色问题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芳纶、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PTFE</a:t>
            </a: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耐久问题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	  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阻燃粘胶（耐水）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光老化问题 芳纶、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PBO</a:t>
            </a: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隔热问题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风格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档次问题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052736"/>
            <a:ext cx="8842375" cy="5805264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阻燃防护服现状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以消防服装为例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消防战斗服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(1.5KW/m</a:t>
            </a:r>
            <a:r>
              <a:rPr lang="en-US" altLang="zh-CN" sz="3600" b="1" baseline="30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＜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60℃)</a:t>
            </a: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芳纶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PTFE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膜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阻燃无纺布隔热层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阻燃纯棉布舒适层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消防隔热服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(1.5-13.6KW/m</a:t>
            </a:r>
            <a:r>
              <a:rPr lang="en-US" altLang="zh-CN" sz="3600" b="1" baseline="30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,60-300℃)</a:t>
            </a: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铝箔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阻燃整理纯棉织物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2276872"/>
            <a:ext cx="936104" cy="247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8488" y="2276872"/>
            <a:ext cx="995512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52736"/>
            <a:ext cx="9143999" cy="5544616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阻燃防护服现状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以消防服装为例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消防避火服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13.6-200KW/m</a:t>
            </a:r>
            <a:r>
              <a:rPr lang="en-US" altLang="zh-CN" sz="3200" b="1" baseline="30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,300-1100℃)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碳纤维面料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隔热抗高温层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舒适层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消防防化服（密闭结构）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阻燃基布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双面阻燃涂层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0522" y="2420888"/>
            <a:ext cx="1093478" cy="286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9692" y="2420889"/>
            <a:ext cx="116869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0" y="1916113"/>
            <a:ext cx="8820150" cy="4205287"/>
          </a:xfrm>
        </p:spPr>
        <p:txBody>
          <a:bodyPr>
            <a:normAutofit lnSpcReduction="10000"/>
          </a:bodyPr>
          <a:lstStyle/>
          <a:p>
            <a:pPr lvl="1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聚芳噁二唑纤维（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POD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强度：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4-5cN/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dtex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氧指数：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28-30</a:t>
            </a:r>
          </a:p>
          <a:p>
            <a:pPr lvl="2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烟雾毒性：符合民航适航标准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染色性能：分散、阳离子、酸性染料可染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耐高温性能：分解温度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470℃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Nomex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375℃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4099" name="Rectangle 3"/>
          <p:cNvSpPr>
            <a:spLocks noRot="1" noChangeArrowheads="1"/>
          </p:cNvSpPr>
          <p:nvPr/>
        </p:nvSpPr>
        <p:spPr bwMode="auto">
          <a:xfrm>
            <a:off x="357188" y="928688"/>
            <a:ext cx="850106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几种新型国产阻燃</a:t>
            </a:r>
            <a:r>
              <a:rPr lang="zh-CN" altLang="en-US" sz="4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纤维</a:t>
            </a:r>
            <a:endParaRPr lang="en-US" altLang="zh-CN" sz="40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323850" y="1628801"/>
            <a:ext cx="8496300" cy="4824536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高强阻燃维纶</a:t>
            </a:r>
            <a:endParaRPr lang="en-US" altLang="zh-CN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在高强维纶基础上，利用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PVA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包容性好的特点，共混施加磷氮系阻燃剂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研制了分子复合的一体化膨胀型阻燃剂，在达到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29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以上的氧指数的同时，仍然获得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7.0cN/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dtex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的强度、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12%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以上的断裂伸长</a:t>
            </a: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生产成本低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可以淡化国产阻燃粘胶强度偏低的问题，采用低价位的阻燃粘胶与之混纺</a:t>
            </a:r>
          </a:p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Rectangle 3"/>
          <p:cNvSpPr>
            <a:spLocks noRot="1" noChangeArrowheads="1"/>
          </p:cNvSpPr>
          <p:nvPr/>
        </p:nvSpPr>
        <p:spPr bwMode="auto">
          <a:xfrm>
            <a:off x="323528" y="764704"/>
            <a:ext cx="850106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几种新型国产阻燃</a:t>
            </a:r>
            <a:r>
              <a:rPr lang="zh-CN" altLang="en-US" sz="4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纤维</a:t>
            </a:r>
            <a:endParaRPr lang="en-US" altLang="zh-CN" sz="4000" b="1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323850" y="836713"/>
            <a:ext cx="8496300" cy="6021288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阻燃防护服的发展趋势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材料：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阻燃维纶和国产阻燃粘胶的应用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毛纤维的应用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相变材料的应用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多种纤维混配方式的深入研究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结构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预热膨胀的结构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lvl="2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限制热流的结构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阻燃防护服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28800"/>
            <a:ext cx="8072494" cy="4595824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ts val="3800"/>
              </a:lnSpc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背景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lnSpc>
                <a:spcPts val="3800"/>
              </a:lnSpc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随着科学技术的不断发展，电磁技术已广泛应用于国民经济的各个部门。</a:t>
            </a:r>
            <a:r>
              <a:rPr lang="en-US" altLang="zh-CN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它的应用给人类创造了巨大的物质文明，同时也把人们带进一个充满人造电磁辐射的环境里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lnSpc>
                <a:spcPts val="3800"/>
              </a:lnSpc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电磁辐射已经成为全球继大气污染、水污染和噪声污染之后的第四大污染源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lnSpc>
                <a:spcPts val="3800"/>
              </a:lnSpc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当辐射强度超出一定限度后，会对人类健康造成威胁和危害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099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D43450-3EC4-46F6-9C39-F80B90EAB180}" type="slidenum">
              <a:rPr lang="en-US" altLang="zh-CN" smtClean="0"/>
              <a:pPr/>
              <a:t>22</a:t>
            </a:fld>
            <a:endParaRPr lang="en-US" altLang="zh-CN" smtClean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3568" y="836712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196752"/>
            <a:ext cx="8072494" cy="5184998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zh-CN" sz="36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电磁波对人体的损伤机理</a:t>
            </a:r>
            <a:endParaRPr lang="en-US" altLang="zh-CN" sz="36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热效应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非热效应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积累效应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marL="342900" lvl="1" indent="-342900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en-US" altLang="zh-CN" sz="36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电磁波作用的靶器官</a:t>
            </a:r>
            <a:endParaRPr lang="en-US" altLang="zh-CN" sz="36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眼睛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生殖器官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en-US" altLang="zh-CN" sz="3200" b="1" dirty="0" err="1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大脑、心脏、甲状腺等敏感器官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损伤程度与频率、强度有关</a:t>
            </a:r>
            <a:endParaRPr lang="en-US" altLang="zh-CN" sz="36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099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D43450-3EC4-46F6-9C39-F80B90EAB180}" type="slidenum">
              <a:rPr lang="en-US" altLang="zh-CN" smtClean="0"/>
              <a:pPr/>
              <a:t>23</a:t>
            </a:fld>
            <a:endParaRPr lang="en-US" altLang="zh-CN" dirty="0" smtClean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124744"/>
            <a:ext cx="8072494" cy="5233214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电磁波</a:t>
            </a: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对人体的损伤</a:t>
            </a: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不同于</a:t>
            </a:r>
            <a:r>
              <a:rPr lang="en-US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X</a:t>
            </a: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射线、伽玛射线等电离辐射对人体的显著损伤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电磁波频率比可见光还低，其伤害不会达到“辐射”的程度</a:t>
            </a: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。因此国际卫生组织建议</a:t>
            </a: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对于电磁波不采用“辐射”这个词来描述，以免误导民众产生过分的恐惧，建议采用“暴露”这个词来描述人体处于电磁波照射之</a:t>
            </a:r>
            <a:r>
              <a:rPr lang="zh-CN" altLang="zh-CN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下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099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D43450-3EC4-46F6-9C39-F80B90EAB180}" type="slidenum">
              <a:rPr lang="en-US" altLang="zh-CN" smtClean="0"/>
              <a:pPr/>
              <a:t>24</a:t>
            </a:fld>
            <a:endParaRPr lang="en-US" altLang="zh-CN" smtClean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401080" cy="4641379"/>
          </a:xfrm>
        </p:spPr>
        <p:txBody>
          <a:bodyPr/>
          <a:lstStyle/>
          <a:p>
            <a:pPr eaLnBrk="1" hangingPunct="1">
              <a:lnSpc>
                <a:spcPts val="4500"/>
              </a:lnSpc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电磁污染源包括天然电磁污染源和人为电磁污染源</a:t>
            </a:r>
            <a:endParaRPr lang="en-US" altLang="zh-CN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marL="742950" lvl="2" indent="-342900" eaLnBrk="1" hangingPunct="1">
              <a:lnSpc>
                <a:spcPts val="4500"/>
              </a:lnSpc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开放性污染源：</a:t>
            </a:r>
            <a:r>
              <a:rPr lang="zh-CN" altLang="zh-CN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雷达、广播电视发射设备、通信基站、电磁加工机床、医疗仪器、科研设备、高压电力设备</a:t>
            </a: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等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  <a:p>
            <a:pPr marL="742950" lvl="2" indent="-342900" eaLnBrk="1" hangingPunct="1">
              <a:lnSpc>
                <a:spcPts val="4500"/>
              </a:lnSpc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封闭性污染源：</a:t>
            </a:r>
            <a:r>
              <a:rPr lang="zh-CN" altLang="zh-CN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微波炉</a:t>
            </a: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、微波加热设备、通讯设备等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CD06B1-BC45-433F-BDE5-C6F9D9C2D70E}" type="datetime1">
              <a:rPr lang="zh-CN" altLang="en-US" smtClean="0"/>
              <a:pPr>
                <a:defRPr/>
              </a:pPr>
              <a:t>2019/3/18</a:t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DB7EE-3D68-4C26-A2A5-12A785DA4E75}" type="slidenum">
              <a:rPr lang="en-US" altLang="zh-CN" smtClean="0"/>
              <a:pPr>
                <a:defRPr/>
              </a:pPr>
              <a:t>25</a:t>
            </a:fld>
            <a:endParaRPr lang="en-US" altLang="zh-CN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73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836712"/>
            <a:ext cx="8507413" cy="5760939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电磁屏蔽纺织品的生产方法</a:t>
            </a:r>
            <a:endParaRPr lang="en-US" altLang="zh-CN" sz="36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反射</a:t>
            </a:r>
            <a:r>
              <a:rPr lang="zh-CN" altLang="en-US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型</a:t>
            </a:r>
          </a:p>
          <a:p>
            <a:pPr marL="1200150" lvl="3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含不锈钢等金属纤维的织物</a:t>
            </a:r>
          </a:p>
          <a:p>
            <a:pPr marL="1200150" lvl="3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纤维金属化加工后织成的织物</a:t>
            </a:r>
          </a:p>
          <a:p>
            <a:pPr marL="1200150" lvl="3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织物的金属化</a:t>
            </a:r>
          </a:p>
          <a:p>
            <a:pPr marL="1257300" lvl="4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真空镀膜</a:t>
            </a:r>
          </a:p>
          <a:p>
            <a:pPr marL="1257300" lvl="4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离子溅射</a:t>
            </a:r>
          </a:p>
          <a:p>
            <a:pPr marL="1257300" lvl="4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涂层整理</a:t>
            </a:r>
          </a:p>
          <a:p>
            <a:pPr marL="1257300" lvl="4" indent="-342900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电镀和化学镀</a:t>
            </a:r>
          </a:p>
          <a:p>
            <a:pPr lvl="1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反射＋吸收型：纤维含碳粉、织物含有机导电纤维</a:t>
            </a:r>
          </a:p>
          <a:p>
            <a:pPr lvl="1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电损耗型：纤维含陶瓷粉</a:t>
            </a:r>
          </a:p>
          <a:p>
            <a:pPr lvl="1" eaLnBrk="1" hangingPunct="1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磁损耗型：纤维含铁氧体粉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0"/>
            <a:ext cx="8104414" cy="527014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电磁辐射防护服的发展趋势</a:t>
            </a:r>
            <a:endParaRPr lang="zh-CN" altLang="en-US" sz="3600" b="1" spc="-100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lvl="1" eaLnBrk="1" hangingPunct="1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进一步强调安全性（镍、银）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  <a:p>
            <a:pPr lvl="1" eaLnBrk="1" hangingPunct="1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通过金属与纤维的铆合提高金属化加工的耐久性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  <a:p>
            <a:pPr lvl="1" eaLnBrk="1" hangingPunct="1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cs typeface="+mn-cs"/>
              </a:rPr>
              <a:t>采用透空基布提高电磁屏蔽服装的舒适性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  <a:p>
            <a:pPr lvl="1" eaLnBrk="1" hangingPunct="1">
              <a:spcBef>
                <a:spcPts val="1800"/>
              </a:spcBef>
              <a:buClr>
                <a:srgbClr val="FF0000"/>
              </a:buClr>
              <a:buFont typeface="Wingdings" pitchFamily="2" charset="2"/>
              <a:buChar char="u"/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应用</a:t>
            </a:r>
            <a:r>
              <a:rPr lang="en-US" altLang="zh-CN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FSS</a:t>
            </a:r>
            <a:r>
              <a:rPr lang="zh-CN" altLang="en-US" sz="3200" b="1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（频率选择表面）原理</a:t>
            </a:r>
            <a:endParaRPr lang="en-US" altLang="zh-CN" sz="3200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  <a:cs typeface="+mn-cs"/>
            </a:endParaRPr>
          </a:p>
        </p:txBody>
      </p:sp>
      <p:sp>
        <p:nvSpPr>
          <p:cNvPr id="6146" name="日期占位符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C62BF6BE-DC84-4878-A2CD-D7B41ED63E0F}" type="datetime1">
              <a:rPr lang="zh-CN" altLang="en-US" smtClean="0"/>
              <a:pPr/>
              <a:t>2019/3/18</a:t>
            </a:fld>
            <a:endParaRPr lang="en-US" altLang="zh-CN" smtClean="0"/>
          </a:p>
        </p:txBody>
      </p:sp>
      <p:sp>
        <p:nvSpPr>
          <p:cNvPr id="6147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D8CCDB-BFE4-4EF5-8AB4-EDAEAA234656}" type="slidenum">
              <a:rPr lang="en-US" altLang="zh-CN" smtClean="0"/>
              <a:pPr/>
              <a:t>28</a:t>
            </a:fld>
            <a:endParaRPr lang="en-US" altLang="zh-CN" smtClean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5725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电磁辐射防护服</a:t>
            </a:r>
            <a:endParaRPr lang="en-US" altLang="zh-CN" sz="40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11560" y="90872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556792"/>
            <a:ext cx="856895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结构和品种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按结构分：充气式救生衣、固有浮力救生衣、复合式救生衣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按品种分：海军救生衣、船用救生衣、工作救生衣、激流救生衣、保暖救生衣、抗浸服、软体水上防弹救生衣、运动救生衣、钓鱼救生衣、儿童救生衣、宠物救生衣、</a:t>
            </a:r>
            <a:r>
              <a:rPr lang="en-US" altLang="zh-CN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……</a:t>
            </a: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endParaRPr lang="zh-CN" altLang="en-US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充气式救生衣</a:t>
            </a:r>
          </a:p>
        </p:txBody>
      </p:sp>
      <p:pic>
        <p:nvPicPr>
          <p:cNvPr id="6" name="Picture 4" descr="s8-a_vest"/>
          <p:cNvPicPr>
            <a:picLocks noChangeAspect="1" noChangeArrowheads="1"/>
          </p:cNvPicPr>
          <p:nvPr/>
        </p:nvPicPr>
        <p:blipFill>
          <a:blip r:embed="rId2" cstate="print"/>
          <a:srcRect t="1639" r="2156" b="13117"/>
          <a:stretch>
            <a:fillRect/>
          </a:stretch>
        </p:blipFill>
        <p:spPr bwMode="auto">
          <a:xfrm>
            <a:off x="0" y="1916832"/>
            <a:ext cx="340185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inflatable lifejack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1916832"/>
            <a:ext cx="5724525" cy="4320604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固有浮力救生衣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Picture 4" descr="inherently lifejacke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547" y="1124744"/>
            <a:ext cx="2102732" cy="205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nherently lifejacke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7278" y="4172519"/>
            <a:ext cx="2101603" cy="2185259"/>
          </a:xfrm>
          <a:prstGeom prst="rect">
            <a:avLst/>
          </a:prstGeom>
          <a:noFill/>
          <a:ln/>
        </p:spPr>
      </p:pic>
      <p:pic>
        <p:nvPicPr>
          <p:cNvPr id="8" name="Picture 8" descr="inheretly lifejack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809204" y="1133861"/>
            <a:ext cx="1948985" cy="2102733"/>
          </a:xfrm>
          <a:prstGeom prst="rect">
            <a:avLst/>
          </a:prstGeom>
          <a:noFill/>
          <a:ln/>
        </p:spPr>
      </p:pic>
      <p:pic>
        <p:nvPicPr>
          <p:cNvPr id="9" name="Picture 10" descr="固有浮力式（13kg）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821241" y="4243372"/>
            <a:ext cx="1999858" cy="2127604"/>
          </a:xfrm>
          <a:prstGeom prst="rect">
            <a:avLst/>
          </a:prstGeom>
          <a:noFill/>
          <a:ln/>
        </p:spPr>
      </p:pic>
      <p:pic>
        <p:nvPicPr>
          <p:cNvPr id="10" name="Picture 12" descr="11290_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9274" y="1133663"/>
            <a:ext cx="1973857" cy="2101603"/>
          </a:xfrm>
          <a:prstGeom prst="rect">
            <a:avLst/>
          </a:prstGeom>
          <a:noFill/>
        </p:spPr>
      </p:pic>
      <p:pic>
        <p:nvPicPr>
          <p:cNvPr id="11" name="Picture 13" descr="3585_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98678" y="4298944"/>
            <a:ext cx="1922983" cy="2082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复合式救生衣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Picture 4" descr="hybr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29294"/>
            <a:ext cx="5832648" cy="276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ahybridbe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835696" y="4005064"/>
            <a:ext cx="5832648" cy="2672951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海军救生衣</a:t>
            </a:r>
          </a:p>
        </p:txBody>
      </p:sp>
      <p:pic>
        <p:nvPicPr>
          <p:cNvPr id="6" name="Picture 5" descr="navy inflated lifejack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20888"/>
            <a:ext cx="2295154" cy="4042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6000O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2420938"/>
            <a:ext cx="2749550" cy="3744912"/>
          </a:xfrm>
          <a:prstGeom prst="rect">
            <a:avLst/>
          </a:prstGeom>
          <a:noFill/>
          <a:ln/>
        </p:spPr>
      </p:pic>
      <p:pic>
        <p:nvPicPr>
          <p:cNvPr id="8" name="Picture 9" descr="6155OR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43663" y="2420888"/>
            <a:ext cx="2700337" cy="36385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船用救生衣</a:t>
            </a:r>
          </a:p>
        </p:txBody>
      </p:sp>
      <p:pic>
        <p:nvPicPr>
          <p:cNvPr id="6" name="Picture 4" descr="c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492896"/>
            <a:ext cx="3148983" cy="395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船用救生衣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48064" y="2492896"/>
            <a:ext cx="3312368" cy="3960441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工作救生衣</a:t>
            </a:r>
          </a:p>
        </p:txBody>
      </p:sp>
      <p:pic>
        <p:nvPicPr>
          <p:cNvPr id="6" name="Picture 4" descr="3swim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420888"/>
            <a:ext cx="2091134" cy="189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g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067944" y="2420888"/>
            <a:ext cx="1725364" cy="1858557"/>
          </a:xfrm>
          <a:prstGeom prst="rect">
            <a:avLst/>
          </a:prstGeom>
          <a:noFill/>
          <a:ln/>
        </p:spPr>
      </p:pic>
      <p:pic>
        <p:nvPicPr>
          <p:cNvPr id="8" name="Picture 10" descr="WYC93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44208" y="4725144"/>
            <a:ext cx="1788887" cy="1795034"/>
          </a:xfrm>
          <a:prstGeom prst="rect">
            <a:avLst/>
          </a:prstGeom>
          <a:noFill/>
          <a:ln/>
        </p:spPr>
      </p:pic>
      <p:pic>
        <p:nvPicPr>
          <p:cNvPr id="9" name="Picture 12" descr="WYC86-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420888"/>
            <a:ext cx="1788887" cy="1836017"/>
          </a:xfrm>
          <a:prstGeom prst="rect">
            <a:avLst/>
          </a:prstGeom>
          <a:noFill/>
        </p:spPr>
      </p:pic>
      <p:pic>
        <p:nvPicPr>
          <p:cNvPr id="10" name="Picture 13" descr="XYGC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4653136"/>
            <a:ext cx="1719217" cy="1841139"/>
          </a:xfrm>
          <a:prstGeom prst="rect">
            <a:avLst/>
          </a:prstGeom>
          <a:noFill/>
        </p:spPr>
      </p:pic>
      <p:pic>
        <p:nvPicPr>
          <p:cNvPr id="11" name="Picture 14" descr="NGJ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4653136"/>
            <a:ext cx="2067568" cy="1830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激流救生衣</a:t>
            </a:r>
          </a:p>
        </p:txBody>
      </p:sp>
      <p:pic>
        <p:nvPicPr>
          <p:cNvPr id="6" name="Picture 7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3348038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image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348038" y="2564904"/>
            <a:ext cx="2879725" cy="2951163"/>
          </a:xfrm>
          <a:prstGeom prst="rect">
            <a:avLst/>
          </a:prstGeom>
          <a:noFill/>
          <a:ln/>
        </p:spPr>
      </p:pic>
      <p:pic>
        <p:nvPicPr>
          <p:cNvPr id="8" name="Picture 11" descr="image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227763" y="2564904"/>
            <a:ext cx="2916237" cy="295116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保暖救生衣</a:t>
            </a:r>
          </a:p>
        </p:txBody>
      </p:sp>
      <p:pic>
        <p:nvPicPr>
          <p:cNvPr id="6" name="Picture 5" descr="img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340768"/>
            <a:ext cx="2449264" cy="17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img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2996952"/>
            <a:ext cx="3095501" cy="1819275"/>
          </a:xfrm>
          <a:prstGeom prst="rect">
            <a:avLst/>
          </a:prstGeom>
          <a:noFill/>
          <a:ln/>
        </p:spPr>
      </p:pic>
      <p:pic>
        <p:nvPicPr>
          <p:cNvPr id="8" name="Picture 9" descr="img6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03648" y="2708920"/>
            <a:ext cx="2120028" cy="3573711"/>
          </a:xfrm>
          <a:prstGeom prst="rect">
            <a:avLst/>
          </a:prstGeom>
          <a:noFill/>
          <a:ln/>
        </p:spPr>
      </p:pic>
      <p:pic>
        <p:nvPicPr>
          <p:cNvPr id="9" name="Picture 11" descr="img6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139952" y="4581128"/>
            <a:ext cx="3600400" cy="1728787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抗浸服</a:t>
            </a:r>
          </a:p>
        </p:txBody>
      </p:sp>
      <p:pic>
        <p:nvPicPr>
          <p:cNvPr id="10" name="Picture 9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721" y="2492639"/>
            <a:ext cx="1630150" cy="410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33147" y="2492639"/>
            <a:ext cx="1509053" cy="4103984"/>
          </a:xfrm>
          <a:prstGeom prst="rect">
            <a:avLst/>
          </a:prstGeom>
          <a:noFill/>
          <a:ln/>
        </p:spPr>
      </p:pic>
      <p:pic>
        <p:nvPicPr>
          <p:cNvPr id="12" name="Picture 10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483768" y="2492896"/>
            <a:ext cx="1615511" cy="4105315"/>
          </a:xfrm>
          <a:prstGeom prst="rect">
            <a:avLst/>
          </a:prstGeom>
          <a:noFill/>
          <a:ln/>
        </p:spPr>
      </p:pic>
      <p:pic>
        <p:nvPicPr>
          <p:cNvPr id="13" name="Picture 12" descr="ppe_immer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715957" y="2492639"/>
            <a:ext cx="2142482" cy="4103984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软体水上防弹救生衣</a:t>
            </a:r>
          </a:p>
        </p:txBody>
      </p:sp>
      <p:pic>
        <p:nvPicPr>
          <p:cNvPr id="10" name="Picture 4" descr="软体盔甲救生衣（水上防弹）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290008"/>
            <a:ext cx="4327376" cy="45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运动救生衣</a:t>
            </a:r>
          </a:p>
        </p:txBody>
      </p:sp>
      <p:pic>
        <p:nvPicPr>
          <p:cNvPr id="10" name="Picture 6" descr="4swim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72200" y="2204864"/>
            <a:ext cx="1767377" cy="2099902"/>
          </a:xfrm>
          <a:prstGeom prst="rect">
            <a:avLst/>
          </a:prstGeom>
          <a:noFill/>
          <a:ln/>
        </p:spPr>
      </p:pic>
      <p:pic>
        <p:nvPicPr>
          <p:cNvPr id="11" name="Picture 8" descr="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691680" y="4437112"/>
            <a:ext cx="1712565" cy="2154713"/>
          </a:xfrm>
          <a:prstGeom prst="rect">
            <a:avLst/>
          </a:prstGeom>
          <a:noFill/>
          <a:ln/>
        </p:spPr>
      </p:pic>
      <p:pic>
        <p:nvPicPr>
          <p:cNvPr id="12" name="Picture 10" descr="c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372200" y="4437112"/>
            <a:ext cx="1800264" cy="2154713"/>
          </a:xfrm>
          <a:prstGeom prst="rect">
            <a:avLst/>
          </a:prstGeom>
          <a:noFill/>
          <a:ln/>
        </p:spPr>
      </p:pic>
      <p:pic>
        <p:nvPicPr>
          <p:cNvPr id="13" name="Picture 13" descr="swim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8559" y="4386906"/>
            <a:ext cx="1968354" cy="2210744"/>
          </a:xfrm>
          <a:prstGeom prst="rect">
            <a:avLst/>
          </a:prstGeom>
          <a:noFill/>
        </p:spPr>
      </p:pic>
      <p:pic>
        <p:nvPicPr>
          <p:cNvPr id="14" name="Picture 4" descr="4swim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2204864"/>
            <a:ext cx="1712565" cy="21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2" descr="swim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2204864"/>
            <a:ext cx="2020729" cy="20950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钓鱼救生衣</a:t>
            </a:r>
          </a:p>
        </p:txBody>
      </p:sp>
      <p:pic>
        <p:nvPicPr>
          <p:cNvPr id="16" name="Picture 4" descr="4260F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92896"/>
            <a:ext cx="1813228" cy="194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4180BL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72200" y="2492896"/>
            <a:ext cx="1652192" cy="1763035"/>
          </a:xfrm>
          <a:prstGeom prst="rect">
            <a:avLst/>
          </a:prstGeom>
          <a:noFill/>
          <a:ln/>
        </p:spPr>
      </p:pic>
      <p:pic>
        <p:nvPicPr>
          <p:cNvPr id="18" name="Picture 8" descr="fish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835696" y="4653136"/>
            <a:ext cx="1754669" cy="1879106"/>
          </a:xfrm>
          <a:prstGeom prst="rect">
            <a:avLst/>
          </a:prstGeom>
          <a:noFill/>
          <a:ln/>
        </p:spPr>
      </p:pic>
      <p:pic>
        <p:nvPicPr>
          <p:cNvPr id="19" name="Picture 10" descr="f023-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300192" y="4725144"/>
            <a:ext cx="1615592" cy="1641735"/>
          </a:xfrm>
          <a:prstGeom prst="rect">
            <a:avLst/>
          </a:prstGeom>
          <a:noFill/>
          <a:ln/>
        </p:spPr>
      </p:pic>
      <p:pic>
        <p:nvPicPr>
          <p:cNvPr id="20" name="Picture 12" descr="f023-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581128"/>
            <a:ext cx="1541349" cy="1948122"/>
          </a:xfrm>
          <a:prstGeom prst="rect">
            <a:avLst/>
          </a:prstGeom>
          <a:noFill/>
        </p:spPr>
      </p:pic>
      <p:pic>
        <p:nvPicPr>
          <p:cNvPr id="21" name="Picture 13" descr="f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2492896"/>
            <a:ext cx="1607226" cy="1931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儿童救生衣</a:t>
            </a:r>
          </a:p>
        </p:txBody>
      </p:sp>
      <p:pic>
        <p:nvPicPr>
          <p:cNvPr id="16" name="Picture 4" descr="2swi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1886790" cy="162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3131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16216" y="2420888"/>
            <a:ext cx="1910254" cy="1547616"/>
          </a:xfrm>
          <a:prstGeom prst="rect">
            <a:avLst/>
          </a:prstGeom>
          <a:noFill/>
          <a:ln/>
        </p:spPr>
      </p:pic>
      <p:pic>
        <p:nvPicPr>
          <p:cNvPr id="18" name="Picture 8" descr="f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835696" y="4293096"/>
            <a:ext cx="1631875" cy="1955051"/>
          </a:xfrm>
          <a:prstGeom prst="rect">
            <a:avLst/>
          </a:prstGeom>
          <a:noFill/>
          <a:ln/>
        </p:spPr>
      </p:pic>
      <p:pic>
        <p:nvPicPr>
          <p:cNvPr id="19" name="Picture 10" descr="儿童救生衣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516216" y="4365104"/>
            <a:ext cx="1959317" cy="1835593"/>
          </a:xfrm>
          <a:prstGeom prst="rect">
            <a:avLst/>
          </a:prstGeom>
          <a:noFill/>
          <a:ln/>
        </p:spPr>
      </p:pic>
      <p:pic>
        <p:nvPicPr>
          <p:cNvPr id="20" name="Picture 12" descr="3109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2420888"/>
            <a:ext cx="1886790" cy="1607344"/>
          </a:xfrm>
          <a:prstGeom prst="rect">
            <a:avLst/>
          </a:prstGeom>
          <a:noFill/>
        </p:spPr>
      </p:pic>
      <p:pic>
        <p:nvPicPr>
          <p:cNvPr id="21" name="Picture 14" descr="S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4365104"/>
            <a:ext cx="1935853" cy="1837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24744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按品种分：</a:t>
            </a:r>
          </a:p>
          <a:p>
            <a:pPr marL="914400" lvl="1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宠物救生衣</a:t>
            </a:r>
          </a:p>
        </p:txBody>
      </p:sp>
      <p:pic>
        <p:nvPicPr>
          <p:cNvPr id="63490" name="Picture 2" descr="E:\Pictures\科研\救生衣结构款式\宠物救生具\宠物救生具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132856"/>
            <a:ext cx="2070100" cy="2540000"/>
          </a:xfrm>
          <a:prstGeom prst="rect">
            <a:avLst/>
          </a:prstGeom>
          <a:noFill/>
        </p:spPr>
      </p:pic>
      <p:pic>
        <p:nvPicPr>
          <p:cNvPr id="63493" name="Picture 5" descr="E:\Pictures\科研\救生衣结构款式\宠物救生具\宠物救生具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3" y="3501008"/>
            <a:ext cx="2809199" cy="3356992"/>
          </a:xfrm>
          <a:prstGeom prst="rect">
            <a:avLst/>
          </a:prstGeom>
          <a:noFill/>
        </p:spPr>
      </p:pic>
      <p:pic>
        <p:nvPicPr>
          <p:cNvPr id="63495" name="Picture 7" descr="E:\Pictures\科研\救生衣结构款式\宠物救生具\宠物救生具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648200"/>
            <a:ext cx="1905000" cy="2209800"/>
          </a:xfrm>
          <a:prstGeom prst="rect">
            <a:avLst/>
          </a:prstGeom>
          <a:noFill/>
        </p:spPr>
      </p:pic>
      <p:pic>
        <p:nvPicPr>
          <p:cNvPr id="63496" name="Picture 8" descr="E:\Pictures\科研\救生衣结构款式\宠物救生具\宠物救生具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91678"/>
            <a:ext cx="2555776" cy="3366322"/>
          </a:xfrm>
          <a:prstGeom prst="rect">
            <a:avLst/>
          </a:prstGeom>
          <a:noFill/>
        </p:spPr>
      </p:pic>
      <p:pic>
        <p:nvPicPr>
          <p:cNvPr id="63497" name="Picture 9" descr="E:\Pictures\科研\救生衣结构款式\宠物救生具\宠物救生具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12000" y="2132856"/>
            <a:ext cx="2032000" cy="2540000"/>
          </a:xfrm>
          <a:prstGeom prst="rect">
            <a:avLst/>
          </a:prstGeom>
          <a:noFill/>
        </p:spPr>
      </p:pic>
      <p:pic>
        <p:nvPicPr>
          <p:cNvPr id="63494" name="Picture 6" descr="E:\Pictures\科研\救生衣结构款式\宠物救生具\宠物救生具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1632" y="4653136"/>
            <a:ext cx="2742368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980728"/>
            <a:ext cx="856895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整体技术要求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适当的浮力及浮力降</a:t>
            </a: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待救姿态控制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保暖</a:t>
            </a:r>
          </a:p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关键材料技术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浮体材料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决定浮力及浮力降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泡沫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泡沫片材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木棉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中空纤维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980728"/>
            <a:ext cx="856895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关键材料和加工技术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气密性面料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PA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织物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+PU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膜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落水自动充气装置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敏感材料：纸；粉体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动力源：压缩</a:t>
            </a:r>
            <a:r>
              <a:rPr lang="en-US" altLang="zh-CN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N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、叠氮化合物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防老化、防高温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气密性的保障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2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浮力降的检测</a:t>
            </a:r>
            <a:endParaRPr lang="en-US" altLang="zh-CN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  <a:buFont typeface="Wingdings" pitchFamily="2" charset="2"/>
              <a:buChar char="n"/>
            </a:pP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79500" y="0"/>
            <a:ext cx="806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57250" lvl="0" indent="-857250" algn="ctr">
              <a:spcBef>
                <a:spcPts val="0"/>
              </a:spcBef>
              <a:buSzPct val="105000"/>
            </a:pPr>
            <a:r>
              <a:rPr lang="en-US" altLang="zh-CN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sz="4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600575" y="30337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/>
          </p:cNvSpPr>
          <p:nvPr/>
        </p:nvSpPr>
        <p:spPr bwMode="auto">
          <a:xfrm>
            <a:off x="323528" y="1196752"/>
            <a:ext cx="835292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14400" lvl="1" indent="-514350">
              <a:spcBef>
                <a:spcPts val="600"/>
              </a:spcBef>
              <a:buClr>
                <a:srgbClr val="FF0000"/>
              </a:buClr>
              <a:buSzPct val="80000"/>
              <a:buFont typeface="Wingdings" pitchFamily="2" charset="2"/>
              <a:buChar char="u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救生衣等水上救援装备的发展趋势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轭式自动充气结构救生衣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具有记忆功能的气密性面料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定位及定位信息发送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1371600" lvl="2" indent="-514350">
              <a:spcBef>
                <a:spcPts val="1200"/>
              </a:spcBef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zh-CN" altLang="en-US" sz="36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救生辅助装备：海水染色剂、驱鲨剂、食品、水的配备</a:t>
            </a:r>
            <a:endParaRPr lang="en-US" altLang="zh-CN" sz="36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  <a:p>
            <a:pPr marL="914400" lvl="1" indent="-514350">
              <a:spcBef>
                <a:spcPts val="0"/>
              </a:spcBef>
              <a:buClr>
                <a:srgbClr val="FF0000"/>
              </a:buClr>
              <a:buSzPct val="80000"/>
            </a:pPr>
            <a:endParaRPr lang="zh-CN" altLang="en-US" sz="3200" b="1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altLang="zh-CN" dirty="0" smtClean="0"/>
          </a:p>
          <a:p>
            <a:pPr algn="ctr">
              <a:buNone/>
            </a:pPr>
            <a:endParaRPr lang="en-US" altLang="zh-CN" dirty="0" smtClean="0"/>
          </a:p>
          <a:p>
            <a:pPr algn="ctr">
              <a:buNone/>
            </a:pPr>
            <a:endParaRPr lang="en-US" altLang="zh-CN" dirty="0" smtClean="0"/>
          </a:p>
          <a:p>
            <a:pPr algn="ctr">
              <a:buNone/>
            </a:pPr>
            <a:r>
              <a:rPr lang="zh-CN" altLang="en-US" sz="6600" dirty="0" smtClean="0"/>
              <a:t>谢谢</a:t>
            </a:r>
            <a:endParaRPr lang="zh-CN" alt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活力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活力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活力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5032</TotalTime>
  <Words>3459</Words>
  <Application>Microsoft Office PowerPoint</Application>
  <PresentationFormat>全屏显示(4:3)</PresentationFormat>
  <Paragraphs>308</Paragraphs>
  <Slides>47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48" baseType="lpstr">
      <vt:lpstr>活力</vt:lpstr>
      <vt:lpstr>防护服装的现状与发展趋势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</vt:vector>
  </TitlesOfParts>
  <Company>2ndSpAcE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单兵携行技术与装备研究</dc:title>
  <dc:creator>Image</dc:creator>
  <cp:lastModifiedBy>1111</cp:lastModifiedBy>
  <cp:revision>1205</cp:revision>
  <dcterms:created xsi:type="dcterms:W3CDTF">2008-04-25T06:17:21Z</dcterms:created>
  <dcterms:modified xsi:type="dcterms:W3CDTF">2019-03-18T01:23:27Z</dcterms:modified>
</cp:coreProperties>
</file>